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74" r:id="rId5"/>
    <p:sldId id="273" r:id="rId6"/>
    <p:sldId id="272" r:id="rId7"/>
    <p:sldId id="280" r:id="rId8"/>
    <p:sldId id="271" r:id="rId9"/>
    <p:sldId id="268" r:id="rId10"/>
    <p:sldId id="284" r:id="rId11"/>
    <p:sldId id="267" r:id="rId12"/>
    <p:sldId id="275" r:id="rId13"/>
    <p:sldId id="279" r:id="rId14"/>
    <p:sldId id="265" r:id="rId15"/>
    <p:sldId id="266" r:id="rId16"/>
    <p:sldId id="263" r:id="rId17"/>
    <p:sldId id="285" r:id="rId18"/>
    <p:sldId id="276" r:id="rId19"/>
    <p:sldId id="286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B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ids-cartoon-wallpaper-by-m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599" y="228600"/>
            <a:ext cx="8634411" cy="617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19160" y="304800"/>
            <a:ext cx="5758040" cy="26468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103674"/>
            <a:ext cx="80772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বর্ষাকালে অনেক বৃষ্টি </a:t>
            </a:r>
            <a:r>
              <a:rPr lang="bn-BD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ফোটে</a:t>
            </a:r>
            <a:r>
              <a:rPr lang="bn-BD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solidFill>
                <a:srgbClr val="C72B58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 আষাঢ় ও শ্রাবণ এ দু’মাস বর্ষাকাল</a:t>
            </a:r>
            <a:r>
              <a:rPr lang="bn-BD" sz="4400" b="1" dirty="0" smtClean="0">
                <a:solidFill>
                  <a:srgbClr val="C72B58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72B5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132474195_a556105166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83" y="152402"/>
            <a:ext cx="8354370" cy="45719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7917133-in-pictures-autumn-arrives-in-bangladesh_1455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0988"/>
            <a:ext cx="4419600" cy="3607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953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শরৎকালে কাঁশ ফুল ফোটে। ভাদ্র ও আশ্বিন এ দু’মাস শরৎকাল।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-Death-of-Seasons.jpg"/>
          <p:cNvPicPr>
            <a:picLocks noChangeAspect="1"/>
          </p:cNvPicPr>
          <p:nvPr/>
        </p:nvPicPr>
        <p:blipFill>
          <a:blip r:embed="rId3"/>
          <a:srcRect l="69371" t="7963" b="49963"/>
          <a:stretch>
            <a:fillRect/>
          </a:stretch>
        </p:blipFill>
        <p:spPr>
          <a:xfrm>
            <a:off x="4876800" y="1066800"/>
            <a:ext cx="4038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500508f9e7620b1dc615a84dcfc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65532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4102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শরৎকালে  মনে হয় আকাশ অনেক উচুতে উঠে গেছে।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588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3886200" cy="25531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9200" y="5562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হেমন্তে কৃষকের মুখে হাসি ফুটে। নতুন ধানের পিঠা খাওয়া যায়। </a:t>
            </a:r>
          </a:p>
          <a:p>
            <a:pPr algn="ctr"/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কার্তিক ও অগ্রহায়ন এ দু’মাস হেমন্তকাল।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ddy_in_village_of_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4114800" cy="25678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A-Death-of-Seasons.jpg"/>
          <p:cNvPicPr>
            <a:picLocks noChangeAspect="1"/>
          </p:cNvPicPr>
          <p:nvPr/>
        </p:nvPicPr>
        <p:blipFill>
          <a:blip r:embed="rId4"/>
          <a:srcRect l="2239" t="50037" r="64704" b="1388"/>
          <a:stretch>
            <a:fillRect/>
          </a:stretch>
        </p:blipFill>
        <p:spPr>
          <a:xfrm>
            <a:off x="1752600" y="0"/>
            <a:ext cx="49530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Collecting_Date_Juice_from_Date_Palm_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3352800" cy="3785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95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 কালে খেঁজুরের রস পাওয়া যায়।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19672285_6302bb97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143000"/>
            <a:ext cx="4762500" cy="3809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1816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হাঁড় কাপানো শীত পড়ে মাঘ মাসে।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পৌষ-মাঘ এ দু’মাস শীতকাল।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-Death-of-Seasons.jpg"/>
          <p:cNvPicPr>
            <a:picLocks noChangeAspect="1"/>
          </p:cNvPicPr>
          <p:nvPr/>
        </p:nvPicPr>
        <p:blipFill>
          <a:blip r:embed="rId3"/>
          <a:srcRect l="35805" t="50037" r="31342" b="5260"/>
          <a:stretch>
            <a:fillRect/>
          </a:stretch>
        </p:blipFill>
        <p:spPr>
          <a:xfrm>
            <a:off x="381000" y="1143000"/>
            <a:ext cx="3581400" cy="3733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9669_354111987961769_100000889127411_1029635_7083776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9624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029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বসন্তে নানা ফুল ফোটে। বসন্তের বাতাস- দখিন হাওয়া। ফাল্গুন ও চৈত্র এ দু’মাস বসন্তকাল। </a:t>
            </a:r>
            <a:endParaRPr lang="en-US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"/>
            <a:ext cx="4648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4223"/>
            <a:ext cx="8458200" cy="2062103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 ২।ছয়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3657600"/>
            <a:ext cx="3124200" cy="2209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6324600" y="3505200"/>
            <a:ext cx="1905000" cy="2286000"/>
          </a:xfrm>
          <a:prstGeom prst="star6">
            <a:avLst>
              <a:gd name="adj" fmla="val 10728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419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905000" y="3352800"/>
            <a:ext cx="609600" cy="1524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238500" y="5981700"/>
            <a:ext cx="609600" cy="2286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257300" y="3619500"/>
            <a:ext cx="533400" cy="4572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667000" y="3352800"/>
            <a:ext cx="685800" cy="762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467100" y="3314700"/>
            <a:ext cx="609600" cy="3810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685800" y="4495800"/>
            <a:ext cx="657061" cy="15393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914400" y="5257800"/>
            <a:ext cx="533400" cy="2286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1" idx="2"/>
          </p:cNvCxnSpPr>
          <p:nvPr/>
        </p:nvCxnSpPr>
        <p:spPr>
          <a:xfrm rot="5400000">
            <a:off x="1517931" y="5741034"/>
            <a:ext cx="490894" cy="438826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4191000" y="3962400"/>
            <a:ext cx="609600" cy="3810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4267200" y="5029200"/>
            <a:ext cx="685800" cy="762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3962400" y="5486400"/>
            <a:ext cx="533400" cy="53340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324100" y="6134100"/>
            <a:ext cx="68580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81800" y="2971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 rot="19114692">
            <a:off x="8250049" y="3547485"/>
            <a:ext cx="655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2428590">
            <a:off x="8108287" y="5310797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5400000">
            <a:off x="6794418" y="5854782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 rot="20040657">
            <a:off x="5800638" y="5031342"/>
            <a:ext cx="840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শীত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1630302">
            <a:off x="5639579" y="3548718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rot="526415">
            <a:off x="2553458" y="2509823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 rot="1930422">
            <a:off x="3621475" y="2850178"/>
            <a:ext cx="853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rot="3572409">
            <a:off x="4376865" y="3621944"/>
            <a:ext cx="99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আষা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 rot="5690262">
            <a:off x="4588391" y="4904441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8319469">
            <a:off x="4223463" y="5790562"/>
            <a:ext cx="67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ভাদ্র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rot="10161730">
            <a:off x="3200400" y="6273225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আশ্বিন</a:t>
            </a:r>
            <a:endParaRPr lang="en-US" sz="3200" dirty="0"/>
          </a:p>
        </p:txBody>
      </p:sp>
      <p:sp>
        <p:nvSpPr>
          <p:cNvPr id="98" name="Rectangle 97"/>
          <p:cNvSpPr/>
          <p:nvPr/>
        </p:nvSpPr>
        <p:spPr>
          <a:xfrm rot="10960077">
            <a:off x="2185655" y="6364761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কার্তিক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rot="13277190">
            <a:off x="722503" y="6133213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অগ্রহায়ণ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 rot="14421876">
            <a:off x="438143" y="5296307"/>
            <a:ext cx="779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 rot="5383649" flipV="1">
            <a:off x="175456" y="4247541"/>
            <a:ext cx="847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মাঘ</a:t>
            </a:r>
            <a:endParaRPr lang="en-US" sz="2800" dirty="0"/>
          </a:p>
        </p:txBody>
      </p:sp>
      <p:sp>
        <p:nvSpPr>
          <p:cNvPr id="106" name="Rectangle 105"/>
          <p:cNvSpPr/>
          <p:nvPr/>
        </p:nvSpPr>
        <p:spPr>
          <a:xfrm rot="18697779">
            <a:off x="600147" y="3211654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ফাল্গুন</a:t>
            </a:r>
            <a:endParaRPr lang="en-US" sz="3200" dirty="0"/>
          </a:p>
        </p:txBody>
      </p:sp>
      <p:sp>
        <p:nvSpPr>
          <p:cNvPr id="107" name="Rectangle 106"/>
          <p:cNvSpPr/>
          <p:nvPr/>
        </p:nvSpPr>
        <p:spPr>
          <a:xfrm rot="20446125">
            <a:off x="1676400" y="2514600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চৈত্র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Left Brace 45"/>
          <p:cNvSpPr/>
          <p:nvPr/>
        </p:nvSpPr>
        <p:spPr>
          <a:xfrm>
            <a:off x="5410200" y="2438400"/>
            <a:ext cx="609600" cy="4114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7" grpId="0" animBg="1"/>
      <p:bldP spid="10" grpId="0"/>
      <p:bldP spid="78" grpId="0"/>
      <p:bldP spid="81" grpId="0"/>
      <p:bldP spid="82" grpId="0"/>
      <p:bldP spid="83" grpId="0"/>
      <p:bldP spid="86" grpId="0"/>
      <p:bldP spid="87" grpId="0"/>
      <p:bldP spid="89" grpId="0"/>
      <p:bldP spid="90" grpId="0"/>
      <p:bldP spid="92" grpId="0"/>
      <p:bldP spid="94" grpId="0"/>
      <p:bldP spid="95" grpId="0"/>
      <p:bldP spid="96" grpId="0"/>
      <p:bldP spid="98" grpId="0"/>
      <p:bldP spid="101" grpId="0"/>
      <p:bldP spid="103" grpId="0"/>
      <p:bldP spid="105" grpId="0"/>
      <p:bldP spid="106" grpId="0"/>
      <p:bldP spid="107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8200" cy="632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81000"/>
            <a:ext cx="79248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২।দুটি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৩।চারটি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657600"/>
            <a:ext cx="8610600" cy="175432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ঋতু তোমার বেশি পছন্দ ? পছন্দের কারন কী লিখে আনবে।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8077200" cy="221599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rgbClr val="C72B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u="sng" dirty="0" smtClean="0">
                <a:latin typeface="NikoshBAN" pitchFamily="2" charset="0"/>
                <a:cs typeface="NikoshBAN" pitchFamily="2" charset="0"/>
              </a:rPr>
            </a:br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05000" y="228600"/>
            <a:ext cx="6019800" cy="1371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219200" y="1676400"/>
            <a:ext cx="7239000" cy="49530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6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b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কুমিল্লা।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illustration-11780695-cupid-angels-holding-banner-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8" y="304800"/>
            <a:ext cx="8643307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981200"/>
            <a:ext cx="6096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6"/>
          <p:cNvSpPr/>
          <p:nvPr/>
        </p:nvSpPr>
        <p:spPr>
          <a:xfrm>
            <a:off x="5486400" y="304800"/>
            <a:ext cx="3124200" cy="14478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</a:t>
            </a:r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র্থ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486400" y="2057400"/>
            <a:ext cx="3124200" cy="14478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5486400" y="3810000"/>
            <a:ext cx="3276600" cy="121920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5486400" y="5410200"/>
            <a:ext cx="3276600" cy="12954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৪৫ মিনিট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Callout 20"/>
          <p:cNvSpPr/>
          <p:nvPr/>
        </p:nvSpPr>
        <p:spPr>
          <a:xfrm>
            <a:off x="304800" y="2057400"/>
            <a:ext cx="4038600" cy="1371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2" name="Right Arrow Callout 21"/>
          <p:cNvSpPr/>
          <p:nvPr/>
        </p:nvSpPr>
        <p:spPr>
          <a:xfrm>
            <a:off x="304800" y="228600"/>
            <a:ext cx="3962400" cy="1447800"/>
          </a:xfrm>
          <a:prstGeom prst="right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04800" y="3810000"/>
            <a:ext cx="4038600" cy="1295400"/>
          </a:xfrm>
          <a:prstGeom prst="rightArrowCallou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304800" y="5334000"/>
            <a:ext cx="4038600" cy="1371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8768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শিখনফল:</a:t>
            </a:r>
            <a:r>
              <a:rPr lang="en-US" sz="4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ঋতু ও বারো মাসের নাম বলতে পারবে।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২।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কোন মাস নিয়ে কোন কোন ঋতু- তা বলতে ও লিখতে পারবে ।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0"/>
            <a:ext cx="8153400" cy="19812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 এখন একটি গান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যাক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d24701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8458200" cy="4267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00" y="5486400"/>
          <a:ext cx="2362200" cy="685800"/>
        </p:xfrm>
        <a:graphic>
          <a:graphicData uri="http://schemas.openxmlformats.org/presentationml/2006/ole">
            <p:oleObj spid="_x0000_s1028" name="Packager Shell Object" showAsIcon="1" r:id="rId4" imgW="46490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228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-Death-of-Seasons.jpg"/>
          <p:cNvPicPr>
            <a:picLocks noChangeAspect="1"/>
          </p:cNvPicPr>
          <p:nvPr/>
        </p:nvPicPr>
        <p:blipFill>
          <a:blip r:embed="rId2"/>
          <a:srcRect l="2239" t="5334"/>
          <a:stretch>
            <a:fillRect/>
          </a:stretch>
        </p:blipFill>
        <p:spPr>
          <a:xfrm>
            <a:off x="1295400" y="1371600"/>
            <a:ext cx="6477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eath-of-Seasons.jpg"/>
          <p:cNvPicPr>
            <a:picLocks noChangeAspect="1"/>
          </p:cNvPicPr>
          <p:nvPr/>
        </p:nvPicPr>
        <p:blipFill>
          <a:blip r:embed="rId2"/>
          <a:srcRect l="2239" t="5334" r="64195" b="52592"/>
          <a:stretch>
            <a:fillRect/>
          </a:stretch>
        </p:blipFill>
        <p:spPr>
          <a:xfrm>
            <a:off x="685800" y="228600"/>
            <a:ext cx="7848600" cy="4606129"/>
          </a:xfrm>
          <a:prstGeom prst="rect">
            <a:avLst/>
          </a:prstGeom>
          <a:ln w="76200">
            <a:solidFill>
              <a:srgbClr val="C72B58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43000" y="5165229"/>
            <a:ext cx="7010400" cy="16927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গ্রীষ্মে প্রচন্ড গরম।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মাঠ-ঘাট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চৌচির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জৈষ্ঠ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দু’মাস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64329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2667000" cy="381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4724400"/>
            <a:ext cx="84582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গ্রীষ্মে অনেক মৌসুমি ফল পাওয়া যায়।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যেমন-আম, কাঁঠাল ইত্যাদি।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602287273_5fe4a5e0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57200"/>
            <a:ext cx="2438400" cy="381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Lychee_Litchi_Chinensis_sweet_tasty_fruit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57200"/>
            <a:ext cx="2514600" cy="381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Death-of-Seasons.jpg"/>
          <p:cNvPicPr>
            <a:picLocks noChangeAspect="1"/>
          </p:cNvPicPr>
          <p:nvPr/>
        </p:nvPicPr>
        <p:blipFill>
          <a:blip r:embed="rId2"/>
          <a:srcRect l="35805" t="7964" r="30629" b="49963"/>
          <a:stretch>
            <a:fillRect/>
          </a:stretch>
        </p:blipFill>
        <p:spPr>
          <a:xfrm>
            <a:off x="76200" y="685800"/>
            <a:ext cx="3886200" cy="40448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85800"/>
            <a:ext cx="4876800" cy="3962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0" y="5257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পথে-ঘাটে অনেক পানি জমে।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237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 </vt:lpstr>
      <vt:lpstr>Slide 3</vt:lpstr>
      <vt:lpstr>শিখনফল: ১।ছয়টি ঋতু ও বারো মাসের নাম বলতে পারবে।   ২।কোন কোন মাস নিয়ে কোন কোন ঋতু- তা বলতে ও লিখতে পারবে ।</vt:lpstr>
      <vt:lpstr>চলো এখন একটি গান শোনা যাক।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pticomilla</dc:creator>
  <cp:lastModifiedBy>Windows User</cp:lastModifiedBy>
  <cp:revision>169</cp:revision>
  <dcterms:created xsi:type="dcterms:W3CDTF">2006-08-16T00:00:00Z</dcterms:created>
  <dcterms:modified xsi:type="dcterms:W3CDTF">2013-05-15T10:05:46Z</dcterms:modified>
</cp:coreProperties>
</file>